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Kawkab Mono" pitchFamily="49" charset="0"/>
      <p:regular r:id="rId13"/>
    </p:embeddedFont>
    <p:embeddedFont>
      <p:font typeface="Kawkab Mono Bold" pitchFamily="49" charset="0"/>
      <p:regular r:id="rId14"/>
      <p:bold r:id="rId15"/>
    </p:embeddedFont>
    <p:embeddedFont>
      <p:font typeface="Kawkab Mono Light" pitchFamily="49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87AEA-509E-EB48-AFBF-FA3FC89BB892}" v="2" dt="2024-04-17T21:15:16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 autoAdjust="0"/>
    <p:restoredTop sz="94649" autoAdjust="0"/>
  </p:normalViewPr>
  <p:slideViewPr>
    <p:cSldViewPr>
      <p:cViewPr varScale="1">
        <p:scale>
          <a:sx n="103" d="100"/>
          <a:sy n="103" d="100"/>
        </p:scale>
        <p:origin x="2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hl, Ana Beatriz" userId="c9022d3a-9e45-44e6-a26f-29c8aba4aeaf" providerId="ADAL" clId="{47387AEA-509E-EB48-AFBF-FA3FC89BB892}"/>
    <pc:docChg chg="custSel modSld">
      <pc:chgData name="Stahl, Ana Beatriz" userId="c9022d3a-9e45-44e6-a26f-29c8aba4aeaf" providerId="ADAL" clId="{47387AEA-509E-EB48-AFBF-FA3FC89BB892}" dt="2024-04-17T21:16:50.331" v="10" actId="1440"/>
      <pc:docMkLst>
        <pc:docMk/>
      </pc:docMkLst>
      <pc:sldChg chg="addSp delSp modSp mod modAnim">
        <pc:chgData name="Stahl, Ana Beatriz" userId="c9022d3a-9e45-44e6-a26f-29c8aba4aeaf" providerId="ADAL" clId="{47387AEA-509E-EB48-AFBF-FA3FC89BB892}" dt="2024-04-17T21:16:50.331" v="10" actId="1440"/>
        <pc:sldMkLst>
          <pc:docMk/>
          <pc:sldMk cId="0" sldId="265"/>
        </pc:sldMkLst>
        <pc:spChg chg="mod">
          <ac:chgData name="Stahl, Ana Beatriz" userId="c9022d3a-9e45-44e6-a26f-29c8aba4aeaf" providerId="ADAL" clId="{47387AEA-509E-EB48-AFBF-FA3FC89BB892}" dt="2024-04-17T21:13:49.251" v="0" actId="20577"/>
          <ac:spMkLst>
            <pc:docMk/>
            <pc:sldMk cId="0" sldId="265"/>
            <ac:spMk id="5" creationId="{00000000-0000-0000-0000-000000000000}"/>
          </ac:spMkLst>
        </pc:spChg>
        <pc:grpChg chg="del">
          <ac:chgData name="Stahl, Ana Beatriz" userId="c9022d3a-9e45-44e6-a26f-29c8aba4aeaf" providerId="ADAL" clId="{47387AEA-509E-EB48-AFBF-FA3FC89BB892}" dt="2024-04-17T21:15:51.215" v="5" actId="478"/>
          <ac:grpSpMkLst>
            <pc:docMk/>
            <pc:sldMk cId="0" sldId="265"/>
            <ac:grpSpMk id="4" creationId="{00000000-0000-0000-0000-000000000000}"/>
          </ac:grpSpMkLst>
        </pc:grpChg>
        <pc:picChg chg="add mod">
          <ac:chgData name="Stahl, Ana Beatriz" userId="c9022d3a-9e45-44e6-a26f-29c8aba4aeaf" providerId="ADAL" clId="{47387AEA-509E-EB48-AFBF-FA3FC89BB892}" dt="2024-04-17T21:16:50.331" v="10" actId="1440"/>
          <ac:picMkLst>
            <pc:docMk/>
            <pc:sldMk cId="0" sldId="265"/>
            <ac:picMk id="7" creationId="{5B0FB408-50AD-F192-0EDC-D60C66F3DF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88578" y="-4127084"/>
            <a:ext cx="12273731" cy="12273731"/>
          </a:xfrm>
          <a:custGeom>
            <a:avLst/>
            <a:gdLst/>
            <a:ahLst/>
            <a:cxnLst/>
            <a:rect l="l" t="t" r="r" b="b"/>
            <a:pathLst>
              <a:path w="12273731" h="12273731">
                <a:moveTo>
                  <a:pt x="0" y="0"/>
                </a:moveTo>
                <a:lnTo>
                  <a:pt x="12273731" y="0"/>
                </a:lnTo>
                <a:lnTo>
                  <a:pt x="12273731" y="12273731"/>
                </a:lnTo>
                <a:lnTo>
                  <a:pt x="0" y="1227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2404" y="1710760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03192" y="3723781"/>
            <a:ext cx="5579281" cy="5905624"/>
          </a:xfrm>
          <a:custGeom>
            <a:avLst/>
            <a:gdLst/>
            <a:ahLst/>
            <a:cxnLst/>
            <a:rect l="l" t="t" r="r" b="b"/>
            <a:pathLst>
              <a:path w="5579281" h="5905624">
                <a:moveTo>
                  <a:pt x="0" y="0"/>
                </a:moveTo>
                <a:lnTo>
                  <a:pt x="5579281" y="0"/>
                </a:lnTo>
                <a:lnTo>
                  <a:pt x="5579281" y="5905624"/>
                </a:lnTo>
                <a:lnTo>
                  <a:pt x="0" y="5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38250"/>
            <a:ext cx="11051321" cy="123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8"/>
              </a:lnSpc>
            </a:pPr>
            <a:r>
              <a:rPr lang="en-US" sz="9549">
                <a:solidFill>
                  <a:srgbClr val="132CAF"/>
                </a:solidFill>
                <a:latin typeface="Kawkab Mono"/>
              </a:rPr>
              <a:t>Cypress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28589" y="8851876"/>
            <a:ext cx="3330711" cy="119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63"/>
              </a:lnSpc>
            </a:pPr>
            <a:r>
              <a:rPr lang="en-US" sz="3013">
                <a:solidFill>
                  <a:srgbClr val="132CAF"/>
                </a:solidFill>
                <a:latin typeface="Kawkab Mono Light"/>
              </a:rPr>
              <a:t>Ana Beatriz, Maria Luisa e Thais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124405"/>
            <a:ext cx="7319924" cy="113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1"/>
              </a:lnSpc>
            </a:pPr>
            <a:r>
              <a:rPr lang="en-US" sz="3939">
                <a:solidFill>
                  <a:srgbClr val="132CAF"/>
                </a:solidFill>
                <a:latin typeface="Kawkab Mono Light"/>
              </a:rPr>
              <a:t>Ferramentas de testes automatizados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188" y="-5545378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81617" y="4897343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33847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132CAF"/>
                </a:solidFill>
                <a:latin typeface="Kawkab Mono"/>
              </a:rPr>
              <a:t>06 - Cypress Demo</a:t>
            </a:r>
          </a:p>
        </p:txBody>
      </p:sp>
      <p:pic>
        <p:nvPicPr>
          <p:cNvPr id="7" name="Cypress Demo.mov">
            <a:hlinkClick r:id="" action="ppaction://media"/>
            <a:extLst>
              <a:ext uri="{FF2B5EF4-FFF2-40B4-BE49-F238E27FC236}">
                <a16:creationId xmlns:a16="http://schemas.microsoft.com/office/drawing/2014/main" id="{5B0FB408-50AD-F192-0EDC-D60C66F3D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21617" y="2141735"/>
            <a:ext cx="11520000" cy="72000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82626" y="-2792605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00661" y="5143500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712516" y="3789607"/>
            <a:ext cx="11546784" cy="5468693"/>
            <a:chOff x="0" y="0"/>
            <a:chExt cx="15395711" cy="729159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7807" b="7807"/>
            <a:stretch>
              <a:fillRect/>
            </a:stretch>
          </p:blipFill>
          <p:spPr>
            <a:xfrm>
              <a:off x="0" y="0"/>
              <a:ext cx="15395711" cy="729159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3025"/>
            <a:ext cx="8893448" cy="197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3"/>
              </a:lnSpc>
            </a:pPr>
            <a:r>
              <a:rPr lang="en-US" sz="15044">
                <a:solidFill>
                  <a:srgbClr val="132CAF"/>
                </a:solidFill>
                <a:latin typeface="Kawkab Mono"/>
              </a:rPr>
              <a:t>Thanks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1212" y="2242822"/>
            <a:ext cx="12459395" cy="12459395"/>
          </a:xfrm>
          <a:custGeom>
            <a:avLst/>
            <a:gdLst/>
            <a:ahLst/>
            <a:cxnLst/>
            <a:rect l="l" t="t" r="r" b="b"/>
            <a:pathLst>
              <a:path w="12459395" h="12459395">
                <a:moveTo>
                  <a:pt x="0" y="0"/>
                </a:moveTo>
                <a:lnTo>
                  <a:pt x="12459395" y="0"/>
                </a:lnTo>
                <a:lnTo>
                  <a:pt x="12459395" y="12459395"/>
                </a:lnTo>
                <a:lnTo>
                  <a:pt x="0" y="1245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495" y="2990697"/>
            <a:ext cx="6340602" cy="6298331"/>
          </a:xfrm>
          <a:custGeom>
            <a:avLst/>
            <a:gdLst/>
            <a:ahLst/>
            <a:cxnLst/>
            <a:rect l="l" t="t" r="r" b="b"/>
            <a:pathLst>
              <a:path w="6340602" h="6298331">
                <a:moveTo>
                  <a:pt x="0" y="0"/>
                </a:moveTo>
                <a:lnTo>
                  <a:pt x="6340601" y="0"/>
                </a:lnTo>
                <a:lnTo>
                  <a:pt x="6340601" y="6298331"/>
                </a:lnTo>
                <a:lnTo>
                  <a:pt x="0" y="629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57275"/>
            <a:ext cx="8405943" cy="73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01 - O que é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38130"/>
            <a:ext cx="11422362" cy="73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02 - Principais recursos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19272"/>
            <a:ext cx="10873100" cy="73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03 - Vantagens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00414"/>
            <a:ext cx="8640841" cy="73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04 - Configuração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981556"/>
            <a:ext cx="8640841" cy="218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05 - Aplicação,  usabilidade e casos de uso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410498"/>
            <a:ext cx="8640841" cy="73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0"/>
              </a:lnSpc>
            </a:pPr>
            <a:r>
              <a:rPr lang="en-US" sz="5008">
                <a:solidFill>
                  <a:srgbClr val="132CAF"/>
                </a:solidFill>
                <a:latin typeface="Kawkab Mono"/>
              </a:rPr>
              <a:t>06 - Cypress Demo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3645" y="-3542716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965347"/>
            <a:ext cx="4617025" cy="7292953"/>
            <a:chOff x="0" y="0"/>
            <a:chExt cx="6156034" cy="972393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8935" r="28935"/>
            <a:stretch>
              <a:fillRect/>
            </a:stretch>
          </p:blipFill>
          <p:spPr>
            <a:xfrm>
              <a:off x="0" y="0"/>
              <a:ext cx="6156034" cy="9723938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1920243">
            <a:off x="9160931" y="-227517"/>
            <a:ext cx="4985429" cy="4114800"/>
          </a:xfrm>
          <a:custGeom>
            <a:avLst/>
            <a:gdLst/>
            <a:ahLst/>
            <a:cxnLst/>
            <a:rect l="l" t="t" r="r" b="b"/>
            <a:pathLst>
              <a:path w="4985429" h="4114800">
                <a:moveTo>
                  <a:pt x="0" y="0"/>
                </a:moveTo>
                <a:lnTo>
                  <a:pt x="4985429" y="0"/>
                </a:lnTo>
                <a:lnTo>
                  <a:pt x="4985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34416" y="4464050"/>
            <a:ext cx="10024884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32CAF"/>
                </a:solidFill>
                <a:latin typeface="Kawkab Mono Light"/>
              </a:rPr>
              <a:t>Cypress é uma ferramenta de automação de teste frontend para testes de regressão de aplicações web. Cypress é executado em Windows, Linux e macOS.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0187"/>
            <a:ext cx="652644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132CAF"/>
                </a:solidFill>
                <a:latin typeface="Kawkab Mono"/>
              </a:rPr>
              <a:t>01 - O que é?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8852" y="-3937133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27786" y="3256648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520044" y="2479870"/>
            <a:ext cx="5479091" cy="5013085"/>
            <a:chOff x="0" y="0"/>
            <a:chExt cx="1291690" cy="1181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690" cy="1181830"/>
            </a:xfrm>
            <a:custGeom>
              <a:avLst/>
              <a:gdLst/>
              <a:ahLst/>
              <a:cxnLst/>
              <a:rect l="l" t="t" r="r" b="b"/>
              <a:pathLst>
                <a:path w="1291690" h="1181830">
                  <a:moveTo>
                    <a:pt x="0" y="0"/>
                  </a:moveTo>
                  <a:lnTo>
                    <a:pt x="1291690" y="0"/>
                  </a:lnTo>
                  <a:lnTo>
                    <a:pt x="1291690" y="1181830"/>
                  </a:lnTo>
                  <a:lnTo>
                    <a:pt x="0" y="118183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32CA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91690" cy="121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971895" y="6371350"/>
            <a:ext cx="3443448" cy="3702261"/>
          </a:xfrm>
          <a:custGeom>
            <a:avLst/>
            <a:gdLst/>
            <a:ahLst/>
            <a:cxnLst/>
            <a:rect l="l" t="t" r="r" b="b"/>
            <a:pathLst>
              <a:path w="3443448" h="3702261">
                <a:moveTo>
                  <a:pt x="0" y="0"/>
                </a:moveTo>
                <a:lnTo>
                  <a:pt x="3443448" y="0"/>
                </a:lnTo>
                <a:lnTo>
                  <a:pt x="3443448" y="3702261"/>
                </a:lnTo>
                <a:lnTo>
                  <a:pt x="0" y="370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819743">
            <a:off x="3306503" y="283044"/>
            <a:ext cx="2645927" cy="3397379"/>
          </a:xfrm>
          <a:custGeom>
            <a:avLst/>
            <a:gdLst/>
            <a:ahLst/>
            <a:cxnLst/>
            <a:rect l="l" t="t" r="r" b="b"/>
            <a:pathLst>
              <a:path w="2645927" h="3397379">
                <a:moveTo>
                  <a:pt x="0" y="0"/>
                </a:moveTo>
                <a:lnTo>
                  <a:pt x="2645927" y="0"/>
                </a:lnTo>
                <a:lnTo>
                  <a:pt x="2645927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938787"/>
            <a:ext cx="8115300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Testes end-to-end (E2E)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Testes de unidade e integração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Depuração eficiente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82727" y="3285223"/>
            <a:ext cx="4153725" cy="397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3"/>
              </a:lnSpc>
            </a:pPr>
            <a:r>
              <a:rPr lang="en-US" sz="2782">
                <a:solidFill>
                  <a:srgbClr val="132CAF"/>
                </a:solidFill>
                <a:latin typeface="Kawkab Mono Light"/>
              </a:rPr>
              <a:t>Cypress permite escrever testes de interface de usuário que simulam o comportamento de um usuário real na sua aplicação web.</a:t>
            </a:r>
          </a:p>
          <a:p>
            <a:pPr>
              <a:lnSpc>
                <a:spcPts val="3143"/>
              </a:lnSpc>
            </a:pPr>
            <a:endParaRPr lang="en-US" sz="2782">
              <a:solidFill>
                <a:srgbClr val="132CAF"/>
              </a:solidFill>
              <a:latin typeface="Kawkab Mono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02814" y="840187"/>
            <a:ext cx="965648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132CAF"/>
                </a:solidFill>
                <a:latin typeface="Kawkab Mono"/>
              </a:rPr>
              <a:t>02 - Principais recursos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27173" y="5141127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52856" y="-3207516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019787" y="1133064"/>
            <a:ext cx="4879731" cy="7792691"/>
            <a:chOff x="0" y="0"/>
            <a:chExt cx="6506308" cy="1039025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9139" r="29139"/>
            <a:stretch>
              <a:fillRect/>
            </a:stretch>
          </p:blipFill>
          <p:spPr>
            <a:xfrm>
              <a:off x="0" y="0"/>
              <a:ext cx="6506308" cy="1039025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352856" y="1668604"/>
            <a:ext cx="3323611" cy="2248684"/>
            <a:chOff x="0" y="0"/>
            <a:chExt cx="875354" cy="5922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5354" cy="592246"/>
            </a:xfrm>
            <a:custGeom>
              <a:avLst/>
              <a:gdLst/>
              <a:ahLst/>
              <a:cxnLst/>
              <a:rect l="l" t="t" r="r" b="b"/>
              <a:pathLst>
                <a:path w="875354" h="592246">
                  <a:moveTo>
                    <a:pt x="0" y="0"/>
                  </a:moveTo>
                  <a:lnTo>
                    <a:pt x="875354" y="0"/>
                  </a:lnTo>
                  <a:lnTo>
                    <a:pt x="875354" y="592246"/>
                  </a:lnTo>
                  <a:lnTo>
                    <a:pt x="0" y="592246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32CA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5354" cy="630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63298" y="1630680"/>
            <a:ext cx="1902728" cy="2210760"/>
          </a:xfrm>
          <a:custGeom>
            <a:avLst/>
            <a:gdLst/>
            <a:ahLst/>
            <a:cxnLst/>
            <a:rect l="l" t="t" r="r" b="b"/>
            <a:pathLst>
              <a:path w="1902728" h="2210760">
                <a:moveTo>
                  <a:pt x="0" y="0"/>
                </a:moveTo>
                <a:lnTo>
                  <a:pt x="1902727" y="0"/>
                </a:lnTo>
                <a:lnTo>
                  <a:pt x="1902727" y="2210760"/>
                </a:lnTo>
                <a:lnTo>
                  <a:pt x="0" y="2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688435"/>
            <a:ext cx="10441922" cy="592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Bold"/>
              </a:rPr>
              <a:t>Rápido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Cypress executa testes de forma rápida e confiável.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Bold"/>
              </a:rPr>
              <a:t>Fácil de usar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A sintaxe do Cypress é intuitiva e amigável para desenvolvedores.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Bold"/>
              </a:rPr>
              <a:t>Melhora a qualidade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Os testes do Cypress ajudam a detectar e corrigir bugs antes do lançamento.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2CAF"/>
                </a:solidFill>
                <a:latin typeface="Kawkab Mono Bold"/>
              </a:rPr>
              <a:t>Manutenção facilitada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32CAF"/>
                </a:solidFill>
                <a:latin typeface="Kawkab Mono Light"/>
              </a:rPr>
              <a:t>Testes mantidos com Cypress são mais robustos e fáceis de atualizar.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47750"/>
            <a:ext cx="49939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132CAF"/>
                </a:solidFill>
                <a:latin typeface="Kawkab Mono"/>
              </a:rPr>
              <a:t>03 - Vantagens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188" y="-5545378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81617" y="4897343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86832" y="2652410"/>
            <a:ext cx="8258376" cy="615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32CAF"/>
                </a:solidFill>
                <a:latin typeface="Kawkab Mono Bold"/>
              </a:rPr>
              <a:t>Pré-requisitos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32CAF"/>
                </a:solidFill>
                <a:latin typeface="Kawkab Mono Light"/>
              </a:rPr>
              <a:t>Ter Node.js e npm instalados na máquina.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32CAF"/>
                </a:solidFill>
                <a:latin typeface="Kawkab Mono Bold"/>
              </a:rPr>
              <a:t>Instalação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32CAF"/>
                </a:solidFill>
                <a:latin typeface="Kawkab Mono Light"/>
              </a:rPr>
              <a:t>Executar o comando npm install cypress --save-dev para instalar o Cypress no seu projeto.</a:t>
            </a: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32CAF"/>
                </a:solidFill>
                <a:latin typeface="Kawkab Mono Bold"/>
              </a:rPr>
              <a:t>Configuração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32CAF"/>
                </a:solidFill>
                <a:latin typeface="Kawkab Mono Light"/>
              </a:rPr>
              <a:t>Criar um arquivo cypress.json na raiz do projeto para personalizar as configurações do Cypress.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528702" y="2575093"/>
            <a:ext cx="7584580" cy="6440015"/>
            <a:chOff x="0" y="0"/>
            <a:chExt cx="10112773" cy="85866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1661" b="21661"/>
            <a:stretch>
              <a:fillRect/>
            </a:stretch>
          </p:blipFill>
          <p:spPr>
            <a:xfrm>
              <a:off x="0" y="0"/>
              <a:ext cx="10112773" cy="858668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108941" y="1329690"/>
            <a:ext cx="6212051" cy="1790425"/>
            <a:chOff x="0" y="0"/>
            <a:chExt cx="1636096" cy="4715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096" cy="471552"/>
            </a:xfrm>
            <a:custGeom>
              <a:avLst/>
              <a:gdLst/>
              <a:ahLst/>
              <a:cxnLst/>
              <a:rect l="l" t="t" r="r" b="b"/>
              <a:pathLst>
                <a:path w="1636096" h="471552">
                  <a:moveTo>
                    <a:pt x="0" y="0"/>
                  </a:moveTo>
                  <a:lnTo>
                    <a:pt x="1636096" y="0"/>
                  </a:lnTo>
                  <a:lnTo>
                    <a:pt x="1636096" y="471552"/>
                  </a:lnTo>
                  <a:lnTo>
                    <a:pt x="0" y="4715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32CA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6096" cy="509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48294" y="5971090"/>
            <a:ext cx="4235989" cy="4114800"/>
          </a:xfrm>
          <a:custGeom>
            <a:avLst/>
            <a:gdLst/>
            <a:ahLst/>
            <a:cxnLst/>
            <a:rect l="l" t="t" r="r" b="b"/>
            <a:pathLst>
              <a:path w="4235989" h="4114800">
                <a:moveTo>
                  <a:pt x="0" y="0"/>
                </a:moveTo>
                <a:lnTo>
                  <a:pt x="4235989" y="0"/>
                </a:lnTo>
                <a:lnTo>
                  <a:pt x="4235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47750"/>
            <a:ext cx="633847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132CAF"/>
                </a:solidFill>
                <a:latin typeface="Kawkab Mono"/>
              </a:rPr>
              <a:t>04 - Configuração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48294" y="1905868"/>
            <a:ext cx="4733346" cy="81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1"/>
              </a:lnSpc>
            </a:pPr>
            <a:r>
              <a:rPr lang="en-US" sz="2823">
                <a:solidFill>
                  <a:srgbClr val="132CAF"/>
                </a:solidFill>
                <a:latin typeface="Kawkab Mono Light"/>
              </a:rPr>
              <a:t>npm install cypress --save-dev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5062" y="-2934166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90460" y="7299950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922724" y="1028700"/>
            <a:ext cx="7336576" cy="8229600"/>
            <a:chOff x="0" y="0"/>
            <a:chExt cx="9782102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7034" r="27034" b="22667"/>
            <a:stretch>
              <a:fillRect/>
            </a:stretch>
          </p:blipFill>
          <p:spPr>
            <a:xfrm>
              <a:off x="0" y="0"/>
              <a:ext cx="9782102" cy="109728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flipH="1">
            <a:off x="7914603" y="7935546"/>
            <a:ext cx="4016242" cy="4114800"/>
          </a:xfrm>
          <a:custGeom>
            <a:avLst/>
            <a:gdLst/>
            <a:ahLst/>
            <a:cxnLst/>
            <a:rect l="l" t="t" r="r" b="b"/>
            <a:pathLst>
              <a:path w="4016242" h="4114800">
                <a:moveTo>
                  <a:pt x="4016242" y="0"/>
                </a:moveTo>
                <a:lnTo>
                  <a:pt x="0" y="0"/>
                </a:lnTo>
                <a:lnTo>
                  <a:pt x="0" y="4114800"/>
                </a:lnTo>
                <a:lnTo>
                  <a:pt x="4016242" y="4114800"/>
                </a:lnTo>
                <a:lnTo>
                  <a:pt x="40162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711450"/>
            <a:ext cx="7273496" cy="65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32CAF"/>
                </a:solidFill>
                <a:latin typeface="Kawkab Mono Bold"/>
              </a:rPr>
              <a:t>Modo interativo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32CAF"/>
                </a:solidFill>
                <a:latin typeface="Kawkab Mono"/>
              </a:rPr>
              <a:t>Executar os testes no modo interativo para obter um feedback rápido durante o desenvolvimento.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32CAF"/>
              </a:solidFill>
              <a:latin typeface="Kawkab Mon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32CAF"/>
                </a:solidFill>
                <a:latin typeface="Kawkab Mono Bold"/>
              </a:rPr>
              <a:t>Modo headless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32CAF"/>
                </a:solidFill>
                <a:latin typeface="Kawkab Mono"/>
              </a:rPr>
              <a:t>Executar os testes em modo headless para integrá-los em pipelines de CI/CD.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32CAF"/>
              </a:solidFill>
              <a:latin typeface="Kawkab Mon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32CAF"/>
                </a:solidFill>
                <a:latin typeface="Kawkab Mono Bold"/>
              </a:rPr>
              <a:t>Relatórios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32CAF"/>
                </a:solidFill>
                <a:latin typeface="Kawkab Mono"/>
              </a:rPr>
              <a:t>Gerar relatórios detalhados sobre a execução dos testes para análise e compartilhamento.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47750"/>
            <a:ext cx="8640841" cy="8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3008">
                <a:solidFill>
                  <a:srgbClr val="132CAF"/>
                </a:solidFill>
                <a:latin typeface="Kawkab Mono"/>
              </a:rPr>
              <a:t>05 - Aplicação,  usabilidade e casos de uso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1894" y="3821014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5736" y="1028700"/>
            <a:ext cx="6782589" cy="4684285"/>
            <a:chOff x="0" y="0"/>
            <a:chExt cx="9043452" cy="62457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0271" r="10271"/>
            <a:stretch>
              <a:fillRect/>
            </a:stretch>
          </p:blipFill>
          <p:spPr>
            <a:xfrm>
              <a:off x="0" y="0"/>
              <a:ext cx="9043452" cy="624571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959241" y="4723772"/>
            <a:ext cx="4635578" cy="3183665"/>
            <a:chOff x="0" y="0"/>
            <a:chExt cx="1220893" cy="838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93" cy="838496"/>
            </a:xfrm>
            <a:custGeom>
              <a:avLst/>
              <a:gdLst/>
              <a:ahLst/>
              <a:cxnLst/>
              <a:rect l="l" t="t" r="r" b="b"/>
              <a:pathLst>
                <a:path w="1220893" h="838496">
                  <a:moveTo>
                    <a:pt x="0" y="0"/>
                  </a:moveTo>
                  <a:lnTo>
                    <a:pt x="1220893" y="0"/>
                  </a:lnTo>
                  <a:lnTo>
                    <a:pt x="1220893" y="838496"/>
                  </a:lnTo>
                  <a:lnTo>
                    <a:pt x="0" y="838496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32CA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20893" cy="876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559350" y="6729447"/>
            <a:ext cx="4070938" cy="4114800"/>
          </a:xfrm>
          <a:custGeom>
            <a:avLst/>
            <a:gdLst/>
            <a:ahLst/>
            <a:cxnLst/>
            <a:rect l="l" t="t" r="r" b="b"/>
            <a:pathLst>
              <a:path w="4070938" h="4114800">
                <a:moveTo>
                  <a:pt x="0" y="0"/>
                </a:moveTo>
                <a:lnTo>
                  <a:pt x="4070938" y="0"/>
                </a:lnTo>
                <a:lnTo>
                  <a:pt x="4070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87998" y="2409190"/>
            <a:ext cx="8871302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Bold"/>
              </a:rPr>
              <a:t>Integração com CI/CD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Light"/>
              </a:rPr>
              <a:t>O Cypress pode ser facilmente integrado a ferramentas de integração e entrega contínua, como Jenkins, Travis CI e GitHub Actions.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Bold"/>
              </a:rPr>
              <a:t>Relatórios e análises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Light"/>
              </a:rPr>
              <a:t>Resultados de testes do Cypress podem ser enviados para ferramentas de monitoramento e análise, como Cypress Dashboard e Testim.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Bold"/>
              </a:rPr>
              <a:t>Rastreamento de bugs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132CAF"/>
                </a:solidFill>
                <a:latin typeface="Kawkab Mono Light"/>
              </a:rPr>
              <a:t>Cypress pode ser integrado a ferramentas de gerenciamento de bugs, como Jira e GitHub Issues, para uma melhor rastreabilidade.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14955" y="5271157"/>
            <a:ext cx="3669875" cy="209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699">
                <a:solidFill>
                  <a:srgbClr val="132CAF"/>
                </a:solidFill>
                <a:latin typeface="Kawkab Mono Light"/>
              </a:rPr>
              <a:t>Integração do Cypress com outras ferramentas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18459" y="1047750"/>
            <a:ext cx="8640841" cy="8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3008">
                <a:solidFill>
                  <a:srgbClr val="132CAF"/>
                </a:solidFill>
                <a:latin typeface="Kawkab Mono"/>
              </a:rPr>
              <a:t>05 - Aplicação,  usabilidade e casos de uso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82626" y="-2792605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6" y="0"/>
                </a:lnTo>
                <a:lnTo>
                  <a:pt x="9931666" y="9931665"/>
                </a:lnTo>
                <a:lnTo>
                  <a:pt x="0" y="993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00661" y="5143500"/>
            <a:ext cx="9931666" cy="9931666"/>
          </a:xfrm>
          <a:custGeom>
            <a:avLst/>
            <a:gdLst/>
            <a:ahLst/>
            <a:cxnLst/>
            <a:rect l="l" t="t" r="r" b="b"/>
            <a:pathLst>
              <a:path w="9931666" h="9931666">
                <a:moveTo>
                  <a:pt x="0" y="0"/>
                </a:moveTo>
                <a:lnTo>
                  <a:pt x="9931665" y="0"/>
                </a:lnTo>
                <a:lnTo>
                  <a:pt x="9931665" y="9931666"/>
                </a:lnTo>
                <a:lnTo>
                  <a:pt x="0" y="9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38482" y="2470514"/>
            <a:ext cx="8751036" cy="678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132CAF"/>
                </a:solidFill>
                <a:latin typeface="Kawkab Mono Light"/>
              </a:rPr>
              <a:t>Testes end-to-end para garantir o funcionamento de ponta a ponta.</a:t>
            </a:r>
          </a:p>
          <a:p>
            <a:pPr>
              <a:lnSpc>
                <a:spcPts val="3870"/>
              </a:lnSpc>
              <a:spcBef>
                <a:spcPct val="0"/>
              </a:spcBef>
            </a:pPr>
            <a:endParaRPr lang="en-US" sz="2764">
              <a:solidFill>
                <a:srgbClr val="132CAF"/>
              </a:solidFill>
              <a:latin typeface="Kawkab Mono Light"/>
            </a:endParaRPr>
          </a:p>
          <a:p>
            <a:pPr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132CAF"/>
                </a:solidFill>
                <a:latin typeface="Kawkab Mono Light"/>
              </a:rPr>
              <a:t>Testes de interface de usuário em aplicativos móveis web-based.</a:t>
            </a:r>
          </a:p>
          <a:p>
            <a:pPr>
              <a:lnSpc>
                <a:spcPts val="3870"/>
              </a:lnSpc>
              <a:spcBef>
                <a:spcPct val="0"/>
              </a:spcBef>
            </a:pPr>
            <a:endParaRPr lang="en-US" sz="2764">
              <a:solidFill>
                <a:srgbClr val="132CAF"/>
              </a:solidFill>
              <a:latin typeface="Kawkab Mono Light"/>
            </a:endParaRPr>
          </a:p>
          <a:p>
            <a:pPr>
              <a:lnSpc>
                <a:spcPts val="3870"/>
              </a:lnSpc>
              <a:spcBef>
                <a:spcPct val="0"/>
              </a:spcBef>
            </a:pPr>
            <a:endParaRPr lang="en-US" sz="2764">
              <a:solidFill>
                <a:srgbClr val="132CAF"/>
              </a:solidFill>
              <a:latin typeface="Kawkab Mono Light"/>
            </a:endParaRPr>
          </a:p>
          <a:p>
            <a:pPr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132CAF"/>
                </a:solidFill>
                <a:latin typeface="Kawkab Mono Light"/>
              </a:rPr>
              <a:t>Testes de integração para garantir a correta comunicação entre componentes.</a:t>
            </a:r>
          </a:p>
          <a:p>
            <a:pPr>
              <a:lnSpc>
                <a:spcPts val="3870"/>
              </a:lnSpc>
              <a:spcBef>
                <a:spcPct val="0"/>
              </a:spcBef>
            </a:pPr>
            <a:endParaRPr lang="en-US" sz="2764">
              <a:solidFill>
                <a:srgbClr val="132CAF"/>
              </a:solidFill>
              <a:latin typeface="Kawkab Mono Light"/>
            </a:endParaRPr>
          </a:p>
          <a:p>
            <a:pPr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132CAF"/>
                </a:solidFill>
                <a:latin typeface="Kawkab Mono Light"/>
              </a:rPr>
              <a:t>Testes de unidade e integração para validar o comportamento dos componentes.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8482" y="2470514"/>
            <a:ext cx="5964197" cy="630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71"/>
              </a:lnSpc>
              <a:spcBef>
                <a:spcPct val="0"/>
              </a:spcBef>
            </a:pPr>
            <a:r>
              <a:rPr lang="en-US" sz="2765">
                <a:solidFill>
                  <a:srgbClr val="132CAF"/>
                </a:solidFill>
                <a:latin typeface="Kawkab Mono Light"/>
              </a:rPr>
              <a:t>Aplicações web modernas</a:t>
            </a: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r>
              <a:rPr lang="en-US" sz="2765">
                <a:solidFill>
                  <a:srgbClr val="132CAF"/>
                </a:solidFill>
                <a:latin typeface="Kawkab Mono Light"/>
              </a:rPr>
              <a:t>Aplicações móveis híbridas</a:t>
            </a: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r>
              <a:rPr lang="en-US" sz="2765">
                <a:solidFill>
                  <a:srgbClr val="132CAF"/>
                </a:solidFill>
                <a:latin typeface="Kawkab Mono Light"/>
              </a:rPr>
              <a:t>APIs e serviços</a:t>
            </a: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endParaRPr lang="en-US" sz="2765">
              <a:solidFill>
                <a:srgbClr val="132CAF"/>
              </a:solidFill>
              <a:latin typeface="Kawkab Mono Light"/>
            </a:endParaRPr>
          </a:p>
          <a:p>
            <a:pPr algn="r">
              <a:lnSpc>
                <a:spcPts val="3871"/>
              </a:lnSpc>
              <a:spcBef>
                <a:spcPct val="0"/>
              </a:spcBef>
            </a:pPr>
            <a:r>
              <a:rPr lang="en-US" sz="2765">
                <a:solidFill>
                  <a:srgbClr val="132CAF"/>
                </a:solidFill>
                <a:latin typeface="Kawkab Mono Light"/>
              </a:rPr>
              <a:t>Projetos com React, Angular e Vue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7071" y="1297896"/>
            <a:ext cx="11673859" cy="43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3008">
                <a:solidFill>
                  <a:srgbClr val="132CAF"/>
                </a:solidFill>
                <a:latin typeface="Kawkab Mono"/>
              </a:rPr>
              <a:t>05 - Aplicação,  usabilidade e casos de uso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446</Words>
  <Application>Microsoft Macintosh PowerPoint</Application>
  <PresentationFormat>Custom</PresentationFormat>
  <Paragraphs>72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Kawkab Mono Light</vt:lpstr>
      <vt:lpstr>Arial</vt:lpstr>
      <vt:lpstr>Kawkab Mono Bold</vt:lpstr>
      <vt:lpstr>Kawkab Mono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</dc:title>
  <cp:lastModifiedBy>Stahl, Ana Beatriz</cp:lastModifiedBy>
  <cp:revision>1</cp:revision>
  <dcterms:created xsi:type="dcterms:W3CDTF">2006-08-16T00:00:00Z</dcterms:created>
  <dcterms:modified xsi:type="dcterms:W3CDTF">2024-04-17T21:17:02Z</dcterms:modified>
  <dc:identifier>DAGCKn2WO3I</dc:identifier>
</cp:coreProperties>
</file>